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sldIdLst>
    <p:sldId id="256" r:id="rId2"/>
    <p:sldId id="257" r:id="rId3"/>
    <p:sldId id="258" r:id="rId4"/>
    <p:sldId id="260" r:id="rId5"/>
    <p:sldId id="259" r:id="rId6"/>
    <p:sldId id="261" r:id="rId7"/>
    <p:sldId id="262" r:id="rId8"/>
    <p:sldId id="265" r:id="rId9"/>
    <p:sldId id="264" r:id="rId10"/>
    <p:sldId id="266" r:id="rId11"/>
    <p:sldId id="263"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8" d="100"/>
          <a:sy n="98" d="100"/>
        </p:scale>
        <p:origin x="-108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266DCD-6A7B-1946-B5A9-2CB0392E0C7D}" type="doc">
      <dgm:prSet loTypeId="urn:microsoft.com/office/officeart/2005/8/layout/pyramid1" loCatId="" qsTypeId="urn:microsoft.com/office/officeart/2005/8/quickstyle/simple4" qsCatId="simple" csTypeId="urn:microsoft.com/office/officeart/2005/8/colors/colorful4" csCatId="colorful" phldr="1"/>
      <dgm:spPr/>
    </dgm:pt>
    <dgm:pt modelId="{B957B18A-6746-A743-A75B-7D1C4C46C075}">
      <dgm:prSet phldrT="[Text]" custT="1"/>
      <dgm:spPr/>
      <dgm:t>
        <a:bodyPr/>
        <a:lstStyle/>
        <a:p>
          <a:pPr algn="ctr"/>
          <a:r>
            <a:rPr lang="en-US" sz="2400" dirty="0" smtClean="0"/>
            <a:t>Transformation</a:t>
          </a:r>
          <a:endParaRPr lang="en-US" sz="2400" dirty="0"/>
        </a:p>
      </dgm:t>
    </dgm:pt>
    <dgm:pt modelId="{AE864B7D-9A7F-824A-9A2F-2D3B949CFFB0}" type="parTrans" cxnId="{F5F05974-0E6A-6D40-87C7-B0B4A43FD478}">
      <dgm:prSet/>
      <dgm:spPr/>
      <dgm:t>
        <a:bodyPr/>
        <a:lstStyle/>
        <a:p>
          <a:endParaRPr lang="en-US"/>
        </a:p>
      </dgm:t>
    </dgm:pt>
    <dgm:pt modelId="{9A2C63C4-3CCB-0046-B39D-FA9531AFAAB7}" type="sibTrans" cxnId="{F5F05974-0E6A-6D40-87C7-B0B4A43FD478}">
      <dgm:prSet/>
      <dgm:spPr/>
      <dgm:t>
        <a:bodyPr/>
        <a:lstStyle/>
        <a:p>
          <a:endParaRPr lang="en-US"/>
        </a:p>
      </dgm:t>
    </dgm:pt>
    <dgm:pt modelId="{F788ADC6-2052-E349-ACE6-F1E0988AFF9D}">
      <dgm:prSet phldrT="[Text]" custT="1"/>
      <dgm:spPr/>
      <dgm:t>
        <a:bodyPr/>
        <a:lstStyle/>
        <a:p>
          <a:pPr algn="ctr"/>
          <a:r>
            <a:rPr lang="en-US" sz="2400" dirty="0" smtClean="0">
              <a:solidFill>
                <a:schemeClr val="bg1"/>
              </a:solidFill>
            </a:rPr>
            <a:t>Formation</a:t>
          </a:r>
          <a:endParaRPr lang="en-US" sz="2400" dirty="0">
            <a:solidFill>
              <a:schemeClr val="bg1"/>
            </a:solidFill>
          </a:endParaRPr>
        </a:p>
      </dgm:t>
    </dgm:pt>
    <dgm:pt modelId="{735A0810-98C1-2C49-92F7-A45CD1E39853}" type="parTrans" cxnId="{7E782948-5533-F94F-8B28-8463F8B74DF2}">
      <dgm:prSet/>
      <dgm:spPr/>
      <dgm:t>
        <a:bodyPr/>
        <a:lstStyle/>
        <a:p>
          <a:endParaRPr lang="en-US"/>
        </a:p>
      </dgm:t>
    </dgm:pt>
    <dgm:pt modelId="{C6F5068E-FFEF-284A-A475-1C975E9462AE}" type="sibTrans" cxnId="{7E782948-5533-F94F-8B28-8463F8B74DF2}">
      <dgm:prSet/>
      <dgm:spPr/>
      <dgm:t>
        <a:bodyPr/>
        <a:lstStyle/>
        <a:p>
          <a:endParaRPr lang="en-US"/>
        </a:p>
      </dgm:t>
    </dgm:pt>
    <dgm:pt modelId="{434B531E-3BE1-A74B-8649-FA3404B968B9}">
      <dgm:prSet phldrT="[Text]" custT="1"/>
      <dgm:spPr/>
      <dgm:t>
        <a:bodyPr/>
        <a:lstStyle/>
        <a:p>
          <a:r>
            <a:rPr lang="en-US" sz="2400" dirty="0" smtClean="0"/>
            <a:t>Information</a:t>
          </a:r>
          <a:endParaRPr lang="en-US" sz="2400" dirty="0"/>
        </a:p>
      </dgm:t>
    </dgm:pt>
    <dgm:pt modelId="{E0F63AD8-04FB-0742-BA8B-99853E73F3E5}" type="parTrans" cxnId="{7F08C080-A194-1E40-8A95-63CC61B6CDF1}">
      <dgm:prSet/>
      <dgm:spPr/>
      <dgm:t>
        <a:bodyPr/>
        <a:lstStyle/>
        <a:p>
          <a:endParaRPr lang="en-US"/>
        </a:p>
      </dgm:t>
    </dgm:pt>
    <dgm:pt modelId="{8AF90698-DC64-F941-B3CE-EB454A98C99D}" type="sibTrans" cxnId="{7F08C080-A194-1E40-8A95-63CC61B6CDF1}">
      <dgm:prSet/>
      <dgm:spPr/>
      <dgm:t>
        <a:bodyPr/>
        <a:lstStyle/>
        <a:p>
          <a:endParaRPr lang="en-US"/>
        </a:p>
      </dgm:t>
    </dgm:pt>
    <dgm:pt modelId="{0BDDE86F-20D6-5048-A6CD-6033B55CF2B5}" type="pres">
      <dgm:prSet presAssocID="{B2266DCD-6A7B-1946-B5A9-2CB0392E0C7D}" presName="Name0" presStyleCnt="0">
        <dgm:presLayoutVars>
          <dgm:dir/>
          <dgm:animLvl val="lvl"/>
          <dgm:resizeHandles val="exact"/>
        </dgm:presLayoutVars>
      </dgm:prSet>
      <dgm:spPr/>
    </dgm:pt>
    <dgm:pt modelId="{31A2A25D-64F4-6546-99B3-E15E190FD305}" type="pres">
      <dgm:prSet presAssocID="{B957B18A-6746-A743-A75B-7D1C4C46C075}" presName="Name8" presStyleCnt="0"/>
      <dgm:spPr/>
    </dgm:pt>
    <dgm:pt modelId="{17621D42-4788-1D4C-8089-99638B916EF1}" type="pres">
      <dgm:prSet presAssocID="{B957B18A-6746-A743-A75B-7D1C4C46C075}" presName="level" presStyleLbl="node1" presStyleIdx="0" presStyleCnt="3" custLinFactNeighborY="-810">
        <dgm:presLayoutVars>
          <dgm:chMax val="1"/>
          <dgm:bulletEnabled val="1"/>
        </dgm:presLayoutVars>
      </dgm:prSet>
      <dgm:spPr/>
      <dgm:t>
        <a:bodyPr/>
        <a:lstStyle/>
        <a:p>
          <a:endParaRPr lang="en-US"/>
        </a:p>
      </dgm:t>
    </dgm:pt>
    <dgm:pt modelId="{6C282262-01DC-104C-B07F-70B572D566DA}" type="pres">
      <dgm:prSet presAssocID="{B957B18A-6746-A743-A75B-7D1C4C46C075}" presName="levelTx" presStyleLbl="revTx" presStyleIdx="0" presStyleCnt="0">
        <dgm:presLayoutVars>
          <dgm:chMax val="1"/>
          <dgm:bulletEnabled val="1"/>
        </dgm:presLayoutVars>
      </dgm:prSet>
      <dgm:spPr/>
      <dgm:t>
        <a:bodyPr/>
        <a:lstStyle/>
        <a:p>
          <a:endParaRPr lang="en-US"/>
        </a:p>
      </dgm:t>
    </dgm:pt>
    <dgm:pt modelId="{8A63D093-8000-6349-AB55-34E00D69C023}" type="pres">
      <dgm:prSet presAssocID="{F788ADC6-2052-E349-ACE6-F1E0988AFF9D}" presName="Name8" presStyleCnt="0"/>
      <dgm:spPr/>
    </dgm:pt>
    <dgm:pt modelId="{9D492277-70FE-F443-AC0E-3A3A7D984722}" type="pres">
      <dgm:prSet presAssocID="{F788ADC6-2052-E349-ACE6-F1E0988AFF9D}" presName="level" presStyleLbl="node1" presStyleIdx="1" presStyleCnt="3">
        <dgm:presLayoutVars>
          <dgm:chMax val="1"/>
          <dgm:bulletEnabled val="1"/>
        </dgm:presLayoutVars>
      </dgm:prSet>
      <dgm:spPr/>
      <dgm:t>
        <a:bodyPr/>
        <a:lstStyle/>
        <a:p>
          <a:endParaRPr lang="en-US"/>
        </a:p>
      </dgm:t>
    </dgm:pt>
    <dgm:pt modelId="{B938E138-C2FC-BE42-870B-5745C91A3FFF}" type="pres">
      <dgm:prSet presAssocID="{F788ADC6-2052-E349-ACE6-F1E0988AFF9D}" presName="levelTx" presStyleLbl="revTx" presStyleIdx="0" presStyleCnt="0">
        <dgm:presLayoutVars>
          <dgm:chMax val="1"/>
          <dgm:bulletEnabled val="1"/>
        </dgm:presLayoutVars>
      </dgm:prSet>
      <dgm:spPr/>
      <dgm:t>
        <a:bodyPr/>
        <a:lstStyle/>
        <a:p>
          <a:endParaRPr lang="en-US"/>
        </a:p>
      </dgm:t>
    </dgm:pt>
    <dgm:pt modelId="{9795B76F-7187-944A-AD12-23C2CD8570A1}" type="pres">
      <dgm:prSet presAssocID="{434B531E-3BE1-A74B-8649-FA3404B968B9}" presName="Name8" presStyleCnt="0"/>
      <dgm:spPr/>
    </dgm:pt>
    <dgm:pt modelId="{BFD42B0F-855F-8E47-81F0-F9408D9C36B7}" type="pres">
      <dgm:prSet presAssocID="{434B531E-3BE1-A74B-8649-FA3404B968B9}" presName="level" presStyleLbl="node1" presStyleIdx="2" presStyleCnt="3">
        <dgm:presLayoutVars>
          <dgm:chMax val="1"/>
          <dgm:bulletEnabled val="1"/>
        </dgm:presLayoutVars>
      </dgm:prSet>
      <dgm:spPr/>
      <dgm:t>
        <a:bodyPr/>
        <a:lstStyle/>
        <a:p>
          <a:endParaRPr lang="en-US"/>
        </a:p>
      </dgm:t>
    </dgm:pt>
    <dgm:pt modelId="{2D4467D8-C849-C645-BB7C-CF84814F1B96}" type="pres">
      <dgm:prSet presAssocID="{434B531E-3BE1-A74B-8649-FA3404B968B9}" presName="levelTx" presStyleLbl="revTx" presStyleIdx="0" presStyleCnt="0">
        <dgm:presLayoutVars>
          <dgm:chMax val="1"/>
          <dgm:bulletEnabled val="1"/>
        </dgm:presLayoutVars>
      </dgm:prSet>
      <dgm:spPr/>
      <dgm:t>
        <a:bodyPr/>
        <a:lstStyle/>
        <a:p>
          <a:endParaRPr lang="en-US"/>
        </a:p>
      </dgm:t>
    </dgm:pt>
  </dgm:ptLst>
  <dgm:cxnLst>
    <dgm:cxn modelId="{52329F81-D16C-A045-B06D-785355705B44}" type="presOf" srcId="{B957B18A-6746-A743-A75B-7D1C4C46C075}" destId="{17621D42-4788-1D4C-8089-99638B916EF1}" srcOrd="0" destOrd="0" presId="urn:microsoft.com/office/officeart/2005/8/layout/pyramid1"/>
    <dgm:cxn modelId="{166587DA-7B22-1646-9756-659497AA6750}" type="presOf" srcId="{F788ADC6-2052-E349-ACE6-F1E0988AFF9D}" destId="{B938E138-C2FC-BE42-870B-5745C91A3FFF}" srcOrd="1" destOrd="0" presId="urn:microsoft.com/office/officeart/2005/8/layout/pyramid1"/>
    <dgm:cxn modelId="{CF2FAB89-4BE8-574A-B558-489CCD1FAE47}" type="presOf" srcId="{F788ADC6-2052-E349-ACE6-F1E0988AFF9D}" destId="{9D492277-70FE-F443-AC0E-3A3A7D984722}" srcOrd="0" destOrd="0" presId="urn:microsoft.com/office/officeart/2005/8/layout/pyramid1"/>
    <dgm:cxn modelId="{7F08C080-A194-1E40-8A95-63CC61B6CDF1}" srcId="{B2266DCD-6A7B-1946-B5A9-2CB0392E0C7D}" destId="{434B531E-3BE1-A74B-8649-FA3404B968B9}" srcOrd="2" destOrd="0" parTransId="{E0F63AD8-04FB-0742-BA8B-99853E73F3E5}" sibTransId="{8AF90698-DC64-F941-B3CE-EB454A98C99D}"/>
    <dgm:cxn modelId="{B40F79AD-B3AE-1C4D-9824-A8CB71C76168}" type="presOf" srcId="{434B531E-3BE1-A74B-8649-FA3404B968B9}" destId="{BFD42B0F-855F-8E47-81F0-F9408D9C36B7}" srcOrd="0" destOrd="0" presId="urn:microsoft.com/office/officeart/2005/8/layout/pyramid1"/>
    <dgm:cxn modelId="{F5F05974-0E6A-6D40-87C7-B0B4A43FD478}" srcId="{B2266DCD-6A7B-1946-B5A9-2CB0392E0C7D}" destId="{B957B18A-6746-A743-A75B-7D1C4C46C075}" srcOrd="0" destOrd="0" parTransId="{AE864B7D-9A7F-824A-9A2F-2D3B949CFFB0}" sibTransId="{9A2C63C4-3CCB-0046-B39D-FA9531AFAAB7}"/>
    <dgm:cxn modelId="{0EA4638F-3548-FF4B-BB52-6C9395790ACB}" type="presOf" srcId="{B2266DCD-6A7B-1946-B5A9-2CB0392E0C7D}" destId="{0BDDE86F-20D6-5048-A6CD-6033B55CF2B5}" srcOrd="0" destOrd="0" presId="urn:microsoft.com/office/officeart/2005/8/layout/pyramid1"/>
    <dgm:cxn modelId="{7E782948-5533-F94F-8B28-8463F8B74DF2}" srcId="{B2266DCD-6A7B-1946-B5A9-2CB0392E0C7D}" destId="{F788ADC6-2052-E349-ACE6-F1E0988AFF9D}" srcOrd="1" destOrd="0" parTransId="{735A0810-98C1-2C49-92F7-A45CD1E39853}" sibTransId="{C6F5068E-FFEF-284A-A475-1C975E9462AE}"/>
    <dgm:cxn modelId="{16C78916-E7E2-1840-B8D6-D6215CC5F11A}" type="presOf" srcId="{B957B18A-6746-A743-A75B-7D1C4C46C075}" destId="{6C282262-01DC-104C-B07F-70B572D566DA}" srcOrd="1" destOrd="0" presId="urn:microsoft.com/office/officeart/2005/8/layout/pyramid1"/>
    <dgm:cxn modelId="{438BA800-876B-EC4E-A353-F8207A82BD7E}" type="presOf" srcId="{434B531E-3BE1-A74B-8649-FA3404B968B9}" destId="{2D4467D8-C849-C645-BB7C-CF84814F1B96}" srcOrd="1" destOrd="0" presId="urn:microsoft.com/office/officeart/2005/8/layout/pyramid1"/>
    <dgm:cxn modelId="{0906E394-672E-3D46-8FAD-953AA23188EF}" type="presParOf" srcId="{0BDDE86F-20D6-5048-A6CD-6033B55CF2B5}" destId="{31A2A25D-64F4-6546-99B3-E15E190FD305}" srcOrd="0" destOrd="0" presId="urn:microsoft.com/office/officeart/2005/8/layout/pyramid1"/>
    <dgm:cxn modelId="{CDA12A8A-6351-C741-BD10-1DC68621261D}" type="presParOf" srcId="{31A2A25D-64F4-6546-99B3-E15E190FD305}" destId="{17621D42-4788-1D4C-8089-99638B916EF1}" srcOrd="0" destOrd="0" presId="urn:microsoft.com/office/officeart/2005/8/layout/pyramid1"/>
    <dgm:cxn modelId="{39201E7C-9D15-1A40-830D-8E2DB9BBFE18}" type="presParOf" srcId="{31A2A25D-64F4-6546-99B3-E15E190FD305}" destId="{6C282262-01DC-104C-B07F-70B572D566DA}" srcOrd="1" destOrd="0" presId="urn:microsoft.com/office/officeart/2005/8/layout/pyramid1"/>
    <dgm:cxn modelId="{78D0F63E-FBF7-7347-B829-0EAF3500F0F7}" type="presParOf" srcId="{0BDDE86F-20D6-5048-A6CD-6033B55CF2B5}" destId="{8A63D093-8000-6349-AB55-34E00D69C023}" srcOrd="1" destOrd="0" presId="urn:microsoft.com/office/officeart/2005/8/layout/pyramid1"/>
    <dgm:cxn modelId="{730AFAF0-F249-0B44-82BD-3DA5E5865D79}" type="presParOf" srcId="{8A63D093-8000-6349-AB55-34E00D69C023}" destId="{9D492277-70FE-F443-AC0E-3A3A7D984722}" srcOrd="0" destOrd="0" presId="urn:microsoft.com/office/officeart/2005/8/layout/pyramid1"/>
    <dgm:cxn modelId="{0E9F6F02-F2FB-704B-9826-3583AFADD02F}" type="presParOf" srcId="{8A63D093-8000-6349-AB55-34E00D69C023}" destId="{B938E138-C2FC-BE42-870B-5745C91A3FFF}" srcOrd="1" destOrd="0" presId="urn:microsoft.com/office/officeart/2005/8/layout/pyramid1"/>
    <dgm:cxn modelId="{D1709BE5-8159-A641-A093-B6E6B95D1E1D}" type="presParOf" srcId="{0BDDE86F-20D6-5048-A6CD-6033B55CF2B5}" destId="{9795B76F-7187-944A-AD12-23C2CD8570A1}" srcOrd="2" destOrd="0" presId="urn:microsoft.com/office/officeart/2005/8/layout/pyramid1"/>
    <dgm:cxn modelId="{E4E04150-6291-5740-BAFE-0A9BCD214A1D}" type="presParOf" srcId="{9795B76F-7187-944A-AD12-23C2CD8570A1}" destId="{BFD42B0F-855F-8E47-81F0-F9408D9C36B7}" srcOrd="0" destOrd="0" presId="urn:microsoft.com/office/officeart/2005/8/layout/pyramid1"/>
    <dgm:cxn modelId="{AC1916BF-901B-4140-9E3B-D27A67512A99}" type="presParOf" srcId="{9795B76F-7187-944A-AD12-23C2CD8570A1}" destId="{2D4467D8-C849-C645-BB7C-CF84814F1B96}"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621D42-4788-1D4C-8089-99638B916EF1}">
      <dsp:nvSpPr>
        <dsp:cNvPr id="0" name=""/>
        <dsp:cNvSpPr/>
      </dsp:nvSpPr>
      <dsp:spPr>
        <a:xfrm>
          <a:off x="2540000" y="0"/>
          <a:ext cx="2539999" cy="1600199"/>
        </a:xfrm>
        <a:prstGeom prst="trapezoid">
          <a:avLst>
            <a:gd name="adj" fmla="val 79365"/>
          </a:avLst>
        </a:prstGeom>
        <a:solidFill>
          <a:schemeClr val="accent4">
            <a:hueOff val="0"/>
            <a:satOff val="0"/>
            <a:lumOff val="0"/>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Transformation</a:t>
          </a:r>
          <a:endParaRPr lang="en-US" sz="2400" kern="1200" dirty="0"/>
        </a:p>
      </dsp:txBody>
      <dsp:txXfrm>
        <a:off x="2540000" y="0"/>
        <a:ext cx="2539999" cy="1600199"/>
      </dsp:txXfrm>
    </dsp:sp>
    <dsp:sp modelId="{9D492277-70FE-F443-AC0E-3A3A7D984722}">
      <dsp:nvSpPr>
        <dsp:cNvPr id="0" name=""/>
        <dsp:cNvSpPr/>
      </dsp:nvSpPr>
      <dsp:spPr>
        <a:xfrm>
          <a:off x="1270000" y="1600200"/>
          <a:ext cx="5079999" cy="1600199"/>
        </a:xfrm>
        <a:prstGeom prst="trapezoid">
          <a:avLst>
            <a:gd name="adj" fmla="val 79365"/>
          </a:avLst>
        </a:prstGeom>
        <a:solidFill>
          <a:schemeClr val="accent4">
            <a:hueOff val="-3518287"/>
            <a:satOff val="21119"/>
            <a:lumOff val="-1863"/>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bg1"/>
              </a:solidFill>
            </a:rPr>
            <a:t>Formation</a:t>
          </a:r>
          <a:endParaRPr lang="en-US" sz="2400" kern="1200" dirty="0">
            <a:solidFill>
              <a:schemeClr val="bg1"/>
            </a:solidFill>
          </a:endParaRPr>
        </a:p>
      </dsp:txBody>
      <dsp:txXfrm>
        <a:off x="2158999" y="1600200"/>
        <a:ext cx="3302000" cy="1600199"/>
      </dsp:txXfrm>
    </dsp:sp>
    <dsp:sp modelId="{BFD42B0F-855F-8E47-81F0-F9408D9C36B7}">
      <dsp:nvSpPr>
        <dsp:cNvPr id="0" name=""/>
        <dsp:cNvSpPr/>
      </dsp:nvSpPr>
      <dsp:spPr>
        <a:xfrm>
          <a:off x="0" y="3200400"/>
          <a:ext cx="7620000" cy="1600199"/>
        </a:xfrm>
        <a:prstGeom prst="trapezoid">
          <a:avLst>
            <a:gd name="adj" fmla="val 79365"/>
          </a:avLst>
        </a:prstGeom>
        <a:solidFill>
          <a:schemeClr val="accent4">
            <a:hueOff val="-7036575"/>
            <a:satOff val="42238"/>
            <a:lumOff val="-3725"/>
            <a:alphaOff val="0"/>
          </a:schemeClr>
        </a:solidFill>
        <a:ln>
          <a:noFill/>
        </a:ln>
        <a:effectLst>
          <a:outerShdw blurRad="50800" dist="25400" algn="bl"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Information</a:t>
          </a:r>
          <a:endParaRPr lang="en-US" sz="2400" kern="1200" dirty="0"/>
        </a:p>
      </dsp:txBody>
      <dsp:txXfrm>
        <a:off x="1333499" y="3200400"/>
        <a:ext cx="4953000" cy="1600199"/>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AU"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20/04/12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20/04/12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AU"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20/04/12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20/04/12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AU"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20/04/12</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20/04/12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20/04/12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20/04/12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20/04/12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AU"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20/04/12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AU"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20/04/12</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AU"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20/04/12</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65858"/>
            <a:ext cx="7543800" cy="2593975"/>
          </a:xfrm>
        </p:spPr>
        <p:txBody>
          <a:bodyPr/>
          <a:lstStyle/>
          <a:p>
            <a:pPr algn="ctr"/>
            <a:r>
              <a:rPr lang="en-US" sz="6000" dirty="0" smtClean="0">
                <a:solidFill>
                  <a:srgbClr val="FF0000"/>
                </a:solidFill>
                <a:latin typeface="Papyrus"/>
                <a:cs typeface="Papyrus"/>
              </a:rPr>
              <a:t>Insights into the Study of the Church Fathers</a:t>
            </a:r>
            <a:endParaRPr lang="en-US" sz="6000" dirty="0">
              <a:solidFill>
                <a:srgbClr val="FF0000"/>
              </a:solidFill>
              <a:latin typeface="Papyrus"/>
              <a:cs typeface="Papyrus"/>
            </a:endParaRPr>
          </a:p>
        </p:txBody>
      </p:sp>
      <p:sp>
        <p:nvSpPr>
          <p:cNvPr id="3" name="Subtitle 2"/>
          <p:cNvSpPr>
            <a:spLocks noGrp="1"/>
          </p:cNvSpPr>
          <p:nvPr>
            <p:ph type="subTitle" idx="1"/>
          </p:nvPr>
        </p:nvSpPr>
        <p:spPr>
          <a:xfrm>
            <a:off x="1903946" y="5958506"/>
            <a:ext cx="6461760" cy="792592"/>
          </a:xfrm>
        </p:spPr>
        <p:txBody>
          <a:bodyPr>
            <a:normAutofit/>
          </a:bodyPr>
          <a:lstStyle/>
          <a:p>
            <a:pPr algn="r"/>
            <a:r>
              <a:rPr lang="en-US" sz="1600" dirty="0" err="1" smtClean="0">
                <a:solidFill>
                  <a:schemeClr val="tx1"/>
                </a:solidFill>
              </a:rPr>
              <a:t>Revd</a:t>
            </a:r>
            <a:r>
              <a:rPr lang="en-US" sz="1600" dirty="0" smtClean="0">
                <a:solidFill>
                  <a:schemeClr val="tx1"/>
                </a:solidFill>
              </a:rPr>
              <a:t> </a:t>
            </a:r>
            <a:r>
              <a:rPr lang="en-US" sz="1600" dirty="0" err="1" smtClean="0">
                <a:solidFill>
                  <a:schemeClr val="tx1"/>
                </a:solidFill>
              </a:rPr>
              <a:t>Dr</a:t>
            </a:r>
            <a:r>
              <a:rPr lang="en-US" sz="1600" dirty="0" smtClean="0">
                <a:solidFill>
                  <a:schemeClr val="tx1"/>
                </a:solidFill>
              </a:rPr>
              <a:t> Doru Costache</a:t>
            </a:r>
          </a:p>
          <a:p>
            <a:pPr algn="r"/>
            <a:r>
              <a:rPr lang="en-US" sz="1600" dirty="0" smtClean="0">
                <a:solidFill>
                  <a:schemeClr val="tx1"/>
                </a:solidFill>
              </a:rPr>
              <a:t>Senior Lecturer in </a:t>
            </a:r>
            <a:r>
              <a:rPr lang="en-US" sz="1600" dirty="0" err="1" smtClean="0">
                <a:solidFill>
                  <a:schemeClr val="tx1"/>
                </a:solidFill>
              </a:rPr>
              <a:t>Patristics</a:t>
            </a:r>
            <a:endParaRPr lang="en-US" sz="1600" dirty="0">
              <a:solidFill>
                <a:schemeClr val="tx1"/>
              </a:solidFill>
            </a:endParaRPr>
          </a:p>
        </p:txBody>
      </p:sp>
      <p:sp>
        <p:nvSpPr>
          <p:cNvPr id="4" name="TextBox 3"/>
          <p:cNvSpPr txBox="1"/>
          <p:nvPr/>
        </p:nvSpPr>
        <p:spPr>
          <a:xfrm>
            <a:off x="2526987" y="764521"/>
            <a:ext cx="5014988" cy="830997"/>
          </a:xfrm>
          <a:prstGeom prst="rect">
            <a:avLst/>
          </a:prstGeom>
          <a:noFill/>
        </p:spPr>
        <p:txBody>
          <a:bodyPr wrap="square" rtlCol="0">
            <a:spAutoFit/>
          </a:bodyPr>
          <a:lstStyle/>
          <a:p>
            <a:r>
              <a:rPr lang="en-US" sz="1600" dirty="0" smtClean="0"/>
              <a:t>St Andrew’s Greek Orthodox Theological College</a:t>
            </a:r>
          </a:p>
          <a:p>
            <a:r>
              <a:rPr lang="en-US" sz="1600" dirty="0" smtClean="0"/>
              <a:t>Autumn Residential School</a:t>
            </a:r>
          </a:p>
          <a:p>
            <a:r>
              <a:rPr lang="en-US" sz="1600" dirty="0" smtClean="0"/>
              <a:t>18-20 April 2012</a:t>
            </a:r>
            <a:endParaRPr lang="en-US" sz="1600" dirty="0"/>
          </a:p>
        </p:txBody>
      </p:sp>
      <p:pic>
        <p:nvPicPr>
          <p:cNvPr id="5"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646" y="247089"/>
            <a:ext cx="1754707" cy="2474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08007085"/>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Three Examples</a:t>
            </a:r>
            <a:endParaRPr lang="en-US" dirty="0">
              <a:solidFill>
                <a:srgbClr val="FF0000"/>
              </a:solidFill>
            </a:endParaRPr>
          </a:p>
        </p:txBody>
      </p:sp>
      <p:sp>
        <p:nvSpPr>
          <p:cNvPr id="3" name="Content Placeholder 2"/>
          <p:cNvSpPr>
            <a:spLocks noGrp="1"/>
          </p:cNvSpPr>
          <p:nvPr>
            <p:ph idx="1"/>
          </p:nvPr>
        </p:nvSpPr>
        <p:spPr>
          <a:gradFill flip="none" rotWithShape="1">
            <a:gsLst>
              <a:gs pos="0">
                <a:srgbClr val="FFFF00"/>
              </a:gs>
              <a:gs pos="100000">
                <a:srgbClr val="FFFFFF"/>
              </a:gs>
            </a:gsLst>
            <a:path path="rect">
              <a:fillToRect l="100000" t="100000"/>
            </a:path>
            <a:tileRect r="-100000" b="-100000"/>
          </a:gradFill>
          <a:scene3d>
            <a:camera prst="orthographicFront"/>
            <a:lightRig rig="threePt" dir="t"/>
          </a:scene3d>
          <a:sp3d>
            <a:bevelT w="152400" h="50800" prst="softRound"/>
          </a:sp3d>
        </p:spPr>
        <p:txBody>
          <a:bodyPr/>
          <a:lstStyle/>
          <a:p>
            <a:r>
              <a:rPr lang="en-US" dirty="0" smtClean="0"/>
              <a:t>“I </a:t>
            </a:r>
            <a:r>
              <a:rPr lang="en-US" dirty="0"/>
              <a:t>strongly witness the work of the Providence accomplished </a:t>
            </a:r>
            <a:r>
              <a:rPr lang="en-US" dirty="0" smtClean="0"/>
              <a:t>within </a:t>
            </a:r>
            <a:r>
              <a:rPr lang="en-US" dirty="0"/>
              <a:t>me, and which is unceasingly accomplished in me. I witness again the wholeness of </a:t>
            </a:r>
            <a:r>
              <a:rPr lang="en-US" dirty="0" smtClean="0"/>
              <a:t>divine </a:t>
            </a:r>
            <a:r>
              <a:rPr lang="en-US" dirty="0"/>
              <a:t>mercies poured upon us and those which will be elected by the Lord, in incomprehensible ways and in such different modes, as tools of the glory of his holy Name.</a:t>
            </a:r>
            <a:r>
              <a:rPr lang="en-AU" dirty="0"/>
              <a:t> </a:t>
            </a:r>
            <a:r>
              <a:rPr lang="en-AU" dirty="0" smtClean="0"/>
              <a:t>[…] </a:t>
            </a:r>
            <a:r>
              <a:rPr lang="en-US" dirty="0"/>
              <a:t>Since my very youth, the sweet energy of the Providence rested its </a:t>
            </a:r>
            <a:r>
              <a:rPr lang="en-US" dirty="0" err="1"/>
              <a:t>favour</a:t>
            </a:r>
            <a:r>
              <a:rPr lang="en-US" dirty="0"/>
              <a:t> into my heart and, on the way of my salvation, granted me the graceful blessing of the Inheritance. It granted me also a spiritual father into whom the grace that filled his life was working. Likewise, and moreover, it granted me, along my journey, the unmediated grace of strength and wisdom</a:t>
            </a:r>
            <a:r>
              <a:rPr lang="en-US" dirty="0" smtClean="0"/>
              <a:t>.</a:t>
            </a:r>
            <a:r>
              <a:rPr lang="en-AU" dirty="0" smtClean="0"/>
              <a:t>” (</a:t>
            </a:r>
            <a:r>
              <a:rPr lang="en-AU" dirty="0" err="1" smtClean="0"/>
              <a:t>Fr</a:t>
            </a:r>
            <a:r>
              <a:rPr lang="en-AU" dirty="0" smtClean="0"/>
              <a:t> John the Stranger, Letter to his </a:t>
            </a:r>
            <a:r>
              <a:rPr lang="en-AU" dirty="0" smtClean="0"/>
              <a:t>disciples; my translation from Romanian)</a:t>
            </a:r>
            <a:endParaRPr lang="en-US" dirty="0"/>
          </a:p>
        </p:txBody>
      </p:sp>
    </p:spTree>
    <p:extLst>
      <p:ext uri="{BB962C8B-B14F-4D97-AF65-F5344CB8AC3E}">
        <p14:creationId xmlns:p14="http://schemas.microsoft.com/office/powerpoint/2010/main" val="25996542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rgbClr val="0000FF"/>
                </a:solidFill>
              </a:rPr>
              <a:t>Studying the Fathers at St Andrew’s</a:t>
            </a:r>
            <a:endParaRPr lang="en-US" sz="4000" dirty="0"/>
          </a:p>
        </p:txBody>
      </p:sp>
      <p:sp>
        <p:nvSpPr>
          <p:cNvPr id="3" name="Content Placeholder 2"/>
          <p:cNvSpPr>
            <a:spLocks noGrp="1"/>
          </p:cNvSpPr>
          <p:nvPr>
            <p:ph idx="1"/>
          </p:nvPr>
        </p:nvSpPr>
        <p:spPr/>
        <p:txBody>
          <a:bodyPr/>
          <a:lstStyle/>
          <a:p>
            <a:r>
              <a:rPr lang="en-US" dirty="0" smtClean="0">
                <a:solidFill>
                  <a:srgbClr val="FF0000"/>
                </a:solidFill>
              </a:rPr>
              <a:t>An intellectual challenge</a:t>
            </a:r>
          </a:p>
          <a:p>
            <a:r>
              <a:rPr lang="en-US" dirty="0" smtClean="0">
                <a:solidFill>
                  <a:srgbClr val="008000"/>
                </a:solidFill>
              </a:rPr>
              <a:t>A culturally enriching </a:t>
            </a:r>
            <a:r>
              <a:rPr lang="en-US" dirty="0" err="1" smtClean="0">
                <a:solidFill>
                  <a:srgbClr val="008000"/>
                </a:solidFill>
              </a:rPr>
              <a:t>endeavour</a:t>
            </a:r>
            <a:endParaRPr lang="en-US" dirty="0" smtClean="0">
              <a:solidFill>
                <a:srgbClr val="008000"/>
              </a:solidFill>
            </a:endParaRPr>
          </a:p>
          <a:p>
            <a:r>
              <a:rPr lang="en-US" dirty="0" smtClean="0">
                <a:solidFill>
                  <a:srgbClr val="3366FF"/>
                </a:solidFill>
              </a:rPr>
              <a:t>A life-changing experience</a:t>
            </a:r>
            <a:endParaRPr lang="en-US" dirty="0">
              <a:solidFill>
                <a:srgbClr val="3366FF"/>
              </a:solidFill>
            </a:endParaRPr>
          </a:p>
        </p:txBody>
      </p:sp>
      <p:pic>
        <p:nvPicPr>
          <p:cNvPr id="4"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5413" y="3149680"/>
            <a:ext cx="1754707" cy="2474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081432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0000FF"/>
                </a:solidFill>
              </a:rPr>
              <a:t>The Church Fathers</a:t>
            </a:r>
            <a:endParaRPr lang="en-US" sz="4000" dirty="0">
              <a:solidFill>
                <a:srgbClr val="0000FF"/>
              </a:solidFill>
            </a:endParaRPr>
          </a:p>
        </p:txBody>
      </p:sp>
      <p:pic>
        <p:nvPicPr>
          <p:cNvPr id="4" name="Content Placeholder 3" descr="Fathers.jpg"/>
          <p:cNvPicPr>
            <a:picLocks noGrp="1" noChangeAspect="1"/>
          </p:cNvPicPr>
          <p:nvPr>
            <p:ph idx="1"/>
          </p:nvPr>
        </p:nvPicPr>
        <p:blipFill>
          <a:blip r:embed="rId2">
            <a:extLst>
              <a:ext uri="{28A0092B-C50C-407E-A947-70E740481C1C}">
                <a14:useLocalDpi xmlns:a14="http://schemas.microsoft.com/office/drawing/2010/main" val="0"/>
              </a:ext>
            </a:extLst>
          </a:blip>
          <a:srcRect t="-10050" b="-10050"/>
          <a:stretch>
            <a:fillRect/>
          </a:stretch>
        </p:blipFill>
        <p:spPr/>
      </p:pic>
      <p:sp>
        <p:nvSpPr>
          <p:cNvPr id="5" name="TextBox 4"/>
          <p:cNvSpPr txBox="1"/>
          <p:nvPr/>
        </p:nvSpPr>
        <p:spPr>
          <a:xfrm>
            <a:off x="4587390" y="6037976"/>
            <a:ext cx="3567564" cy="307777"/>
          </a:xfrm>
          <a:prstGeom prst="rect">
            <a:avLst/>
          </a:prstGeom>
          <a:noFill/>
        </p:spPr>
        <p:txBody>
          <a:bodyPr wrap="square" rtlCol="0">
            <a:spAutoFit/>
          </a:bodyPr>
          <a:lstStyle/>
          <a:p>
            <a:pPr algn="r"/>
            <a:r>
              <a:rPr lang="en-US" sz="1400" dirty="0" smtClean="0"/>
              <a:t>Humor Monastery, Romania, 1530 </a:t>
            </a:r>
            <a:endParaRPr lang="en-US" sz="1400" dirty="0"/>
          </a:p>
        </p:txBody>
      </p:sp>
    </p:spTree>
    <p:extLst>
      <p:ext uri="{BB962C8B-B14F-4D97-AF65-F5344CB8AC3E}">
        <p14:creationId xmlns:p14="http://schemas.microsoft.com/office/powerpoint/2010/main" val="309132096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0000FF"/>
                </a:solidFill>
              </a:rPr>
              <a:t>Studying the Fathers at St Andrew’s</a:t>
            </a:r>
            <a:endParaRPr lang="en-US" sz="4000" dirty="0">
              <a:solidFill>
                <a:srgbClr val="0000FF"/>
              </a:solidFill>
            </a:endParaRPr>
          </a:p>
        </p:txBody>
      </p:sp>
      <p:sp>
        <p:nvSpPr>
          <p:cNvPr id="3" name="Content Placeholder 2"/>
          <p:cNvSpPr>
            <a:spLocks noGrp="1"/>
          </p:cNvSpPr>
          <p:nvPr>
            <p:ph idx="1"/>
          </p:nvPr>
        </p:nvSpPr>
        <p:spPr>
          <a:xfrm>
            <a:off x="457200" y="1600199"/>
            <a:ext cx="7620000" cy="2896212"/>
          </a:xfrm>
        </p:spPr>
        <p:txBody>
          <a:bodyPr>
            <a:normAutofit/>
          </a:bodyPr>
          <a:lstStyle/>
          <a:p>
            <a:r>
              <a:rPr lang="en-US" b="1" dirty="0" smtClean="0"/>
              <a:t>The scholarly component:</a:t>
            </a:r>
            <a:r>
              <a:rPr lang="en-US" dirty="0" smtClean="0"/>
              <a:t> analysis of the primary and secondary literature</a:t>
            </a:r>
          </a:p>
          <a:p>
            <a:r>
              <a:rPr lang="en-US" b="1" dirty="0" smtClean="0"/>
              <a:t>The ecclesial component:</a:t>
            </a:r>
            <a:r>
              <a:rPr lang="en-US" dirty="0" smtClean="0"/>
              <a:t> interpretation of the available information within the parameters of Church’s mindset and life</a:t>
            </a:r>
          </a:p>
          <a:p>
            <a:r>
              <a:rPr lang="en-US" b="1" dirty="0" smtClean="0"/>
              <a:t>Practical application:</a:t>
            </a:r>
            <a:r>
              <a:rPr lang="en-US" dirty="0" smtClean="0"/>
              <a:t> for example, the assessment criteria refer to scholarly standards and ecclesial awareness alike</a:t>
            </a:r>
          </a:p>
        </p:txBody>
      </p:sp>
      <p:sp>
        <p:nvSpPr>
          <p:cNvPr id="4" name="TextBox 3"/>
          <p:cNvSpPr txBox="1"/>
          <p:nvPr/>
        </p:nvSpPr>
        <p:spPr>
          <a:xfrm>
            <a:off x="3187846" y="4496411"/>
            <a:ext cx="4911359" cy="1754327"/>
          </a:xfrm>
          <a:prstGeom prst="rect">
            <a:avLst/>
          </a:prstGeom>
          <a:noFill/>
        </p:spPr>
        <p:txBody>
          <a:bodyPr wrap="square" rtlCol="0">
            <a:spAutoFit/>
          </a:bodyPr>
          <a:lstStyle/>
          <a:p>
            <a:pPr algn="r"/>
            <a:r>
              <a:rPr lang="en-US" dirty="0">
                <a:solidFill>
                  <a:srgbClr val="3366FF"/>
                </a:solidFill>
              </a:rPr>
              <a:t>Paraphrasing and reversing Einstein’s famous saying (</a:t>
            </a:r>
            <a:r>
              <a:rPr lang="en-US" dirty="0" smtClean="0">
                <a:solidFill>
                  <a:srgbClr val="3366FF"/>
                </a:solidFill>
              </a:rPr>
              <a:t>“science </a:t>
            </a:r>
            <a:r>
              <a:rPr lang="en-US" dirty="0">
                <a:solidFill>
                  <a:srgbClr val="3366FF"/>
                </a:solidFill>
              </a:rPr>
              <a:t>without religion is lame, religion without science is blind”), my conviction is that scholarship without ecclesial insight is blind </a:t>
            </a:r>
            <a:r>
              <a:rPr lang="en-US" dirty="0" smtClean="0">
                <a:solidFill>
                  <a:srgbClr val="3366FF"/>
                </a:solidFill>
              </a:rPr>
              <a:t>whereas </a:t>
            </a:r>
            <a:r>
              <a:rPr lang="en-US" dirty="0">
                <a:solidFill>
                  <a:srgbClr val="3366FF"/>
                </a:solidFill>
              </a:rPr>
              <a:t>the ecclesial vision without scholarship is </a:t>
            </a:r>
            <a:r>
              <a:rPr lang="en-US" dirty="0" smtClean="0">
                <a:solidFill>
                  <a:srgbClr val="3366FF"/>
                </a:solidFill>
              </a:rPr>
              <a:t>lame.</a:t>
            </a:r>
            <a:endParaRPr lang="en-US" dirty="0">
              <a:solidFill>
                <a:srgbClr val="3366FF"/>
              </a:solidFill>
            </a:endParaRPr>
          </a:p>
        </p:txBody>
      </p:sp>
    </p:spTree>
    <p:extLst>
      <p:ext uri="{BB962C8B-B14F-4D97-AF65-F5344CB8AC3E}">
        <p14:creationId xmlns:p14="http://schemas.microsoft.com/office/powerpoint/2010/main" val="114705059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rgbClr val="0000FF"/>
                </a:solidFill>
              </a:rPr>
              <a:t>Studying the Fathers at St Andrew’s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11132339"/>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Up Arrow 4"/>
          <p:cNvSpPr/>
          <p:nvPr/>
        </p:nvSpPr>
        <p:spPr>
          <a:xfrm>
            <a:off x="2825013" y="1587242"/>
            <a:ext cx="349886" cy="4800600"/>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3366FF"/>
              </a:solidFill>
            </a:endParaRPr>
          </a:p>
        </p:txBody>
      </p:sp>
    </p:spTree>
    <p:extLst>
      <p:ext uri="{BB962C8B-B14F-4D97-AF65-F5344CB8AC3E}">
        <p14:creationId xmlns:p14="http://schemas.microsoft.com/office/powerpoint/2010/main" val="361731855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rgbClr val="0000FF"/>
                </a:solidFill>
              </a:rPr>
              <a:t>Studying the Fathers at St Andrew’s</a:t>
            </a:r>
          </a:p>
        </p:txBody>
      </p:sp>
      <p:sp>
        <p:nvSpPr>
          <p:cNvPr id="3" name="Content Placeholder 2"/>
          <p:cNvSpPr>
            <a:spLocks noGrp="1"/>
          </p:cNvSpPr>
          <p:nvPr>
            <p:ph idx="1"/>
          </p:nvPr>
        </p:nvSpPr>
        <p:spPr/>
        <p:txBody>
          <a:bodyPr/>
          <a:lstStyle/>
          <a:p>
            <a:r>
              <a:rPr lang="en-AU" b="1" dirty="0" smtClean="0"/>
              <a:t>The ecclesial component:</a:t>
            </a:r>
          </a:p>
          <a:p>
            <a:pPr lvl="1"/>
            <a:r>
              <a:rPr lang="en-AU" dirty="0" smtClean="0"/>
              <a:t>Application of a </a:t>
            </a:r>
            <a:r>
              <a:rPr lang="en-AU" i="1" dirty="0" smtClean="0"/>
              <a:t>dogma</a:t>
            </a:r>
            <a:r>
              <a:rPr lang="en-AU" dirty="0" smtClean="0"/>
              <a:t> (opinion, vision) relevant to God’s people, in the interpretation of the analysed data</a:t>
            </a:r>
          </a:p>
          <a:p>
            <a:pPr lvl="1"/>
            <a:r>
              <a:rPr lang="en-AU" dirty="0" smtClean="0"/>
              <a:t>Concern of the interpretive process with formative and transformative goals</a:t>
            </a:r>
            <a:endParaRPr lang="en-AU" dirty="0"/>
          </a:p>
        </p:txBody>
      </p:sp>
    </p:spTree>
    <p:extLst>
      <p:ext uri="{BB962C8B-B14F-4D97-AF65-F5344CB8AC3E}">
        <p14:creationId xmlns:p14="http://schemas.microsoft.com/office/powerpoint/2010/main" val="58307059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rgbClr val="0000FF"/>
                </a:solidFill>
              </a:rPr>
              <a:t>Studying the Fathers at St Andrew’s</a:t>
            </a:r>
          </a:p>
        </p:txBody>
      </p:sp>
      <p:sp>
        <p:nvSpPr>
          <p:cNvPr id="3" name="Content Placeholder 2"/>
          <p:cNvSpPr>
            <a:spLocks noGrp="1"/>
          </p:cNvSpPr>
          <p:nvPr>
            <p:ph idx="1"/>
          </p:nvPr>
        </p:nvSpPr>
        <p:spPr/>
        <p:txBody>
          <a:bodyPr/>
          <a:lstStyle/>
          <a:p>
            <a:r>
              <a:rPr lang="en-US" dirty="0" smtClean="0"/>
              <a:t>The </a:t>
            </a:r>
            <a:r>
              <a:rPr lang="en-US" i="1" dirty="0" smtClean="0"/>
              <a:t>secret</a:t>
            </a:r>
            <a:r>
              <a:rPr lang="en-US" dirty="0" smtClean="0"/>
              <a:t> ingredient: we treat the Church Fathers as saints and spiritual guides, and not only as writers </a:t>
            </a:r>
            <a:r>
              <a:rPr lang="en-US" dirty="0" smtClean="0">
                <a:latin typeface="Wingdings"/>
                <a:ea typeface="Wingdings"/>
                <a:cs typeface="Wingdings"/>
                <a:sym typeface="Wingdings"/>
              </a:rPr>
              <a:t></a:t>
            </a:r>
            <a:r>
              <a:rPr lang="en-US" dirty="0" smtClean="0"/>
              <a:t> their teaching is relevant to the spiritual journey irrespective of time and space</a:t>
            </a:r>
            <a:endParaRPr lang="en-US" dirty="0"/>
          </a:p>
        </p:txBody>
      </p:sp>
      <p:pic>
        <p:nvPicPr>
          <p:cNvPr id="4" name="Picture 3" descr="Father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8654" y="3537522"/>
            <a:ext cx="5076946" cy="2663170"/>
          </a:xfrm>
          <a:prstGeom prst="rect">
            <a:avLst/>
          </a:prstGeom>
        </p:spPr>
      </p:pic>
    </p:spTree>
    <p:extLst>
      <p:ext uri="{BB962C8B-B14F-4D97-AF65-F5344CB8AC3E}">
        <p14:creationId xmlns:p14="http://schemas.microsoft.com/office/powerpoint/2010/main" val="310191262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rgbClr val="0000FF"/>
                </a:solidFill>
              </a:rPr>
              <a:t>Studying the Fathers at St Andrew’s</a:t>
            </a:r>
          </a:p>
        </p:txBody>
      </p:sp>
      <p:sp>
        <p:nvSpPr>
          <p:cNvPr id="3" name="Content Placeholder 2"/>
          <p:cNvSpPr>
            <a:spLocks noGrp="1"/>
          </p:cNvSpPr>
          <p:nvPr>
            <p:ph idx="1"/>
          </p:nvPr>
        </p:nvSpPr>
        <p:spPr>
          <a:xfrm>
            <a:off x="340569" y="1269880"/>
            <a:ext cx="8121478" cy="1010722"/>
          </a:xfrm>
        </p:spPr>
        <p:txBody>
          <a:bodyPr>
            <a:normAutofit/>
          </a:bodyPr>
          <a:lstStyle/>
          <a:p>
            <a:r>
              <a:rPr lang="en-US" dirty="0" smtClean="0"/>
              <a:t>Another </a:t>
            </a:r>
            <a:r>
              <a:rPr lang="en-US" i="1" dirty="0" smtClean="0"/>
              <a:t>secret</a:t>
            </a:r>
            <a:r>
              <a:rPr lang="en-US" dirty="0" smtClean="0"/>
              <a:t> of our approach: we do not believe in a closed patristic age</a:t>
            </a:r>
          </a:p>
        </p:txBody>
      </p:sp>
      <p:sp>
        <p:nvSpPr>
          <p:cNvPr id="5" name="TextBox 4"/>
          <p:cNvSpPr txBox="1"/>
          <p:nvPr/>
        </p:nvSpPr>
        <p:spPr>
          <a:xfrm>
            <a:off x="1503211" y="2578633"/>
            <a:ext cx="6777413" cy="3693319"/>
          </a:xfrm>
          <a:prstGeom prst="rect">
            <a:avLst/>
          </a:prstGeom>
          <a:solidFill>
            <a:srgbClr val="3366FF"/>
          </a:solidFill>
          <a:scene3d>
            <a:camera prst="orthographicFront"/>
            <a:lightRig rig="threePt" dir="t"/>
          </a:scene3d>
          <a:sp3d>
            <a:bevelT prst="slope"/>
          </a:sp3d>
        </p:spPr>
        <p:txBody>
          <a:bodyPr wrap="square" rtlCol="0">
            <a:spAutoFit/>
          </a:bodyPr>
          <a:lstStyle/>
          <a:p>
            <a:r>
              <a:rPr lang="en-US" dirty="0" err="1">
                <a:solidFill>
                  <a:srgbClr val="FFFF00"/>
                </a:solidFill>
                <a:ea typeface="ＭＳ Ｐゴシック" charset="0"/>
                <a:cs typeface="ＭＳ Ｐゴシック" charset="0"/>
              </a:rPr>
              <a:t>Panayotis</a:t>
            </a:r>
            <a:r>
              <a:rPr lang="en-US" dirty="0">
                <a:solidFill>
                  <a:srgbClr val="FFFF00"/>
                </a:solidFill>
                <a:ea typeface="ＭＳ Ｐゴシック" charset="0"/>
                <a:cs typeface="ＭＳ Ｐゴシック" charset="0"/>
              </a:rPr>
              <a:t> </a:t>
            </a:r>
            <a:r>
              <a:rPr lang="en-US" dirty="0" err="1">
                <a:solidFill>
                  <a:srgbClr val="FFFF00"/>
                </a:solidFill>
                <a:ea typeface="ＭＳ Ｐゴシック" charset="0"/>
                <a:cs typeface="ＭＳ Ｐゴシック" charset="0"/>
              </a:rPr>
              <a:t>Chrestou</a:t>
            </a:r>
            <a:r>
              <a:rPr lang="en-US" dirty="0">
                <a:solidFill>
                  <a:srgbClr val="FFFF00"/>
                </a:solidFill>
                <a:ea typeface="ＭＳ Ｐゴシック" charset="0"/>
                <a:cs typeface="ＭＳ Ｐゴシック" charset="0"/>
              </a:rPr>
              <a:t>, </a:t>
            </a:r>
            <a:r>
              <a:rPr lang="en-US" i="1" dirty="0">
                <a:solidFill>
                  <a:srgbClr val="FFFF00"/>
                </a:solidFill>
                <a:ea typeface="ＭＳ Ｐゴシック" charset="0"/>
                <a:cs typeface="ＭＳ Ｐゴシック" charset="0"/>
              </a:rPr>
              <a:t>Greek Orthodox </a:t>
            </a:r>
            <a:r>
              <a:rPr lang="en-US" i="1" dirty="0" err="1" smtClean="0">
                <a:solidFill>
                  <a:srgbClr val="FFFF00"/>
                </a:solidFill>
                <a:ea typeface="ＭＳ Ｐゴシック" charset="0"/>
                <a:cs typeface="ＭＳ Ｐゴシック" charset="0"/>
              </a:rPr>
              <a:t>Patrology</a:t>
            </a:r>
            <a:r>
              <a:rPr lang="en-US" i="1" dirty="0" smtClean="0">
                <a:solidFill>
                  <a:srgbClr val="FFFF00"/>
                </a:solidFill>
                <a:ea typeface="ＭＳ Ｐゴシック" charset="0"/>
                <a:cs typeface="ＭＳ Ｐゴシック" charset="0"/>
              </a:rPr>
              <a:t> </a:t>
            </a:r>
            <a:r>
              <a:rPr lang="en-US" dirty="0" smtClean="0">
                <a:solidFill>
                  <a:srgbClr val="FFFF00"/>
                </a:solidFill>
                <a:ea typeface="ＭＳ Ｐゴシック" charset="0"/>
                <a:cs typeface="ＭＳ Ｐゴシック" charset="0"/>
              </a:rPr>
              <a:t>(</a:t>
            </a:r>
            <a:r>
              <a:rPr lang="en-US" dirty="0" err="1" smtClean="0">
                <a:solidFill>
                  <a:srgbClr val="FFFF00"/>
                </a:solidFill>
                <a:ea typeface="ＭＳ Ｐゴシック" charset="0"/>
                <a:cs typeface="ＭＳ Ｐゴシック" charset="0"/>
              </a:rPr>
              <a:t>Rollingsford</a:t>
            </a:r>
            <a:r>
              <a:rPr lang="en-US" dirty="0" smtClean="0">
                <a:solidFill>
                  <a:srgbClr val="FFFF00"/>
                </a:solidFill>
                <a:ea typeface="ＭＳ Ｐゴシック" charset="0"/>
                <a:cs typeface="ＭＳ Ｐゴシック" charset="0"/>
              </a:rPr>
              <a:t> 1995), </a:t>
            </a:r>
            <a:r>
              <a:rPr lang="en-US" dirty="0">
                <a:solidFill>
                  <a:srgbClr val="FFFF00"/>
                </a:solidFill>
                <a:ea typeface="ＭＳ Ｐゴシック" charset="0"/>
                <a:cs typeface="ＭＳ Ｐゴシック" charset="0"/>
              </a:rPr>
              <a:t>15-16: “The Church has never excluded the appearance of renowned teachers in her bosom, who are outstanding bearers of the divine grace of the divine spirit, and she has never restricted this appearance to any particular period of her history. Orthodox ecclesiastical consciousness, which attributes the title of father in every epoch to elect vessels of grace that lived in previous epochs, has already pushed the patristic period to the end of the Byzantine era and is pushing forward beyond it more and more. This does not exclude the habit of regarding the fathers of the first Christian centuries, when the foundation of the Christian institutions were first laid and the dogmatic teaching was specified to a large extent, as occupying a privileged position.</a:t>
            </a:r>
            <a:r>
              <a:rPr lang="en-US" dirty="0" smtClean="0">
                <a:solidFill>
                  <a:srgbClr val="FFFF00"/>
                </a:solidFill>
                <a:ea typeface="ＭＳ Ｐゴシック" charset="0"/>
                <a:cs typeface="ＭＳ Ｐゴシック" charset="0"/>
              </a:rPr>
              <a:t>”</a:t>
            </a:r>
            <a:endParaRPr lang="en-US" dirty="0">
              <a:solidFill>
                <a:srgbClr val="FFFF00"/>
              </a:solidFill>
              <a:ea typeface="ＭＳ Ｐゴシック" charset="0"/>
              <a:cs typeface="ＭＳ Ｐゴシック" charset="0"/>
            </a:endParaRPr>
          </a:p>
        </p:txBody>
      </p:sp>
    </p:spTree>
    <p:extLst>
      <p:ext uri="{BB962C8B-B14F-4D97-AF65-F5344CB8AC3E}">
        <p14:creationId xmlns:p14="http://schemas.microsoft.com/office/powerpoint/2010/main" val="235340110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FF0000"/>
                </a:solidFill>
              </a:rPr>
              <a:t>Three Examples</a:t>
            </a:r>
            <a:endParaRPr lang="en-US" sz="4000" dirty="0">
              <a:solidFill>
                <a:srgbClr val="FF0000"/>
              </a:solidFill>
            </a:endParaRPr>
          </a:p>
        </p:txBody>
      </p:sp>
      <p:sp>
        <p:nvSpPr>
          <p:cNvPr id="3" name="Content Placeholder 2"/>
          <p:cNvSpPr>
            <a:spLocks noGrp="1"/>
          </p:cNvSpPr>
          <p:nvPr>
            <p:ph idx="1"/>
          </p:nvPr>
        </p:nvSpPr>
        <p:spPr>
          <a:xfrm>
            <a:off x="457200" y="1600200"/>
            <a:ext cx="7620000" cy="2935086"/>
          </a:xfrm>
          <a:gradFill flip="none" rotWithShape="1">
            <a:gsLst>
              <a:gs pos="0">
                <a:srgbClr val="FFFF00"/>
              </a:gs>
              <a:gs pos="100000">
                <a:srgbClr val="FFFFFF"/>
              </a:gs>
            </a:gsLst>
            <a:lin ang="0" scaled="1"/>
            <a:tileRect/>
          </a:gradFill>
          <a:scene3d>
            <a:camera prst="orthographicFront"/>
            <a:lightRig rig="threePt" dir="t"/>
          </a:scene3d>
          <a:sp3d>
            <a:bevelT w="152400" h="50800" prst="softRound"/>
          </a:sp3d>
        </p:spPr>
        <p:txBody>
          <a:bodyPr/>
          <a:lstStyle/>
          <a:p>
            <a:r>
              <a:rPr lang="en-AU" dirty="0" smtClean="0"/>
              <a:t>“Our </a:t>
            </a:r>
            <a:r>
              <a:rPr lang="en-AU" dirty="0"/>
              <a:t>blessed and holy father </a:t>
            </a:r>
            <a:r>
              <a:rPr lang="en-AU" dirty="0" err="1"/>
              <a:t>Symeon</a:t>
            </a:r>
            <a:r>
              <a:rPr lang="en-AU" dirty="0"/>
              <a:t> […] endured […] great trials and temptations […]. This is why he was glorified by </a:t>
            </a:r>
            <a:r>
              <a:rPr lang="en-AU" dirty="0" smtClean="0"/>
              <a:t>God</a:t>
            </a:r>
            <a:r>
              <a:rPr lang="en-AU" dirty="0"/>
              <a:t> </a:t>
            </a:r>
            <a:r>
              <a:rPr lang="en-AU" dirty="0" smtClean="0"/>
              <a:t>so </a:t>
            </a:r>
            <a:r>
              <a:rPr lang="en-AU" dirty="0"/>
              <a:t>that he became dispassionate and saint</a:t>
            </a:r>
            <a:r>
              <a:rPr lang="en-AU" dirty="0" smtClean="0"/>
              <a:t>, </a:t>
            </a:r>
            <a:r>
              <a:rPr lang="en-AU" dirty="0"/>
              <a:t>receiving within himself the whole, so to speak, Paraclete. Then, just as a father freely gives his son a share, so he bestowed on me, his unworthy servant, freely, without effort on my part, the Holy Spirit</a:t>
            </a:r>
            <a:r>
              <a:rPr lang="en-AU" dirty="0" smtClean="0"/>
              <a:t>.”</a:t>
            </a:r>
            <a:r>
              <a:rPr lang="en-US" dirty="0"/>
              <a:t> </a:t>
            </a:r>
            <a:r>
              <a:rPr lang="en-US" dirty="0" smtClean="0"/>
              <a:t>(St </a:t>
            </a:r>
            <a:r>
              <a:rPr lang="en-US" dirty="0" err="1" smtClean="0"/>
              <a:t>Symeon</a:t>
            </a:r>
            <a:r>
              <a:rPr lang="en-US" dirty="0" smtClean="0"/>
              <a:t> the New Theologian, </a:t>
            </a:r>
            <a:r>
              <a:rPr lang="en-US" i="1" dirty="0" smtClean="0"/>
              <a:t>Catechetical Discourses </a:t>
            </a:r>
            <a:r>
              <a:rPr lang="en-US" dirty="0" smtClean="0"/>
              <a:t>6.10)</a:t>
            </a:r>
            <a:endParaRPr lang="en-US" dirty="0"/>
          </a:p>
        </p:txBody>
      </p:sp>
    </p:spTree>
    <p:extLst>
      <p:ext uri="{BB962C8B-B14F-4D97-AF65-F5344CB8AC3E}">
        <p14:creationId xmlns:p14="http://schemas.microsoft.com/office/powerpoint/2010/main" val="248278079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FF0000"/>
                </a:solidFill>
              </a:rPr>
              <a:t>Three Examples</a:t>
            </a:r>
            <a:endParaRPr lang="en-US" sz="4000" dirty="0">
              <a:solidFill>
                <a:srgbClr val="FF0000"/>
              </a:solidFill>
            </a:endParaRPr>
          </a:p>
        </p:txBody>
      </p:sp>
      <p:sp>
        <p:nvSpPr>
          <p:cNvPr id="3" name="Content Placeholder 2"/>
          <p:cNvSpPr>
            <a:spLocks noGrp="1"/>
          </p:cNvSpPr>
          <p:nvPr>
            <p:ph idx="1"/>
          </p:nvPr>
        </p:nvSpPr>
        <p:spPr>
          <a:xfrm>
            <a:off x="457200" y="1600200"/>
            <a:ext cx="7620000" cy="2533389"/>
          </a:xfrm>
          <a:gradFill flip="none" rotWithShape="1">
            <a:gsLst>
              <a:gs pos="0">
                <a:srgbClr val="FFFF00"/>
              </a:gs>
              <a:gs pos="100000">
                <a:srgbClr val="FFFFFF"/>
              </a:gs>
            </a:gsLst>
            <a:path path="circle">
              <a:fillToRect l="100000" t="100000"/>
            </a:path>
            <a:tileRect r="-100000" b="-100000"/>
          </a:gradFill>
          <a:scene3d>
            <a:camera prst="orthographicFront"/>
            <a:lightRig rig="threePt" dir="t"/>
          </a:scene3d>
          <a:sp3d>
            <a:bevelT prst="relaxedInset"/>
          </a:sp3d>
        </p:spPr>
        <p:txBody>
          <a:bodyPr>
            <a:normAutofit/>
          </a:bodyPr>
          <a:lstStyle/>
          <a:p>
            <a:r>
              <a:rPr lang="en-AU" dirty="0" smtClean="0">
                <a:ea typeface="ＭＳ Ｐゴシック" charset="0"/>
                <a:cs typeface="ＭＳ Ｐゴシック" charset="0"/>
              </a:rPr>
              <a:t>“the </a:t>
            </a:r>
            <a:r>
              <a:rPr lang="en-AU" dirty="0">
                <a:ea typeface="ＭＳ Ｐゴシック" charset="0"/>
                <a:cs typeface="ＭＳ Ｐゴシック" charset="0"/>
              </a:rPr>
              <a:t>novice naturally needs a guide, for until the advent of the grace of the Holy Spirit the soul is involved in fierce struggle against her foes, and is unable to disentangle herself if the enemy offers her his delights. Only the man with experience of the grace of the Holy Spirit can understand this. He who has savoured the Holy Spirit recognises the taste of grace.</a:t>
            </a:r>
            <a:r>
              <a:rPr lang="en-AU" dirty="0" smtClean="0">
                <a:ea typeface="ＭＳ Ｐゴシック" charset="0"/>
                <a:cs typeface="ＭＳ Ｐゴシック" charset="0"/>
              </a:rPr>
              <a:t>”</a:t>
            </a:r>
            <a:r>
              <a:rPr lang="en-US" dirty="0">
                <a:ea typeface="ＭＳ Ｐゴシック" charset="0"/>
                <a:cs typeface="ＭＳ Ｐゴシック" charset="0"/>
              </a:rPr>
              <a:t> </a:t>
            </a:r>
            <a:r>
              <a:rPr lang="en-US" dirty="0" smtClean="0">
                <a:ea typeface="ＭＳ Ｐゴシック" charset="0"/>
                <a:cs typeface="ＭＳ Ｐゴシック" charset="0"/>
              </a:rPr>
              <a:t>(</a:t>
            </a:r>
            <a:r>
              <a:rPr lang="en-AU" dirty="0" smtClean="0">
                <a:ea typeface="ＭＳ Ｐゴシック" charset="0"/>
                <a:cs typeface="ＭＳ Ｐゴシック" charset="0"/>
              </a:rPr>
              <a:t>St </a:t>
            </a:r>
            <a:r>
              <a:rPr lang="en-AU" dirty="0" err="1">
                <a:ea typeface="ＭＳ Ｐゴシック" charset="0"/>
                <a:cs typeface="ＭＳ Ｐゴシック" charset="0"/>
              </a:rPr>
              <a:t>Silouan</a:t>
            </a:r>
            <a:r>
              <a:rPr lang="en-AU" dirty="0">
                <a:ea typeface="ＭＳ Ｐゴシック" charset="0"/>
                <a:cs typeface="ＭＳ Ｐゴシック" charset="0"/>
              </a:rPr>
              <a:t> the </a:t>
            </a:r>
            <a:r>
              <a:rPr lang="en-AU" dirty="0" err="1">
                <a:ea typeface="ＭＳ Ｐゴシック" charset="0"/>
                <a:cs typeface="ＭＳ Ｐゴシック" charset="0"/>
              </a:rPr>
              <a:t>Athonite</a:t>
            </a:r>
            <a:r>
              <a:rPr lang="en-AU" dirty="0">
                <a:ea typeface="ＭＳ Ｐゴシック" charset="0"/>
                <a:cs typeface="ＭＳ Ｐゴシック" charset="0"/>
              </a:rPr>
              <a:t>, </a:t>
            </a:r>
            <a:r>
              <a:rPr lang="en-AU" i="1" dirty="0" smtClean="0">
                <a:ea typeface="ＭＳ Ｐゴシック" charset="0"/>
                <a:cs typeface="ＭＳ Ｐゴシック" charset="0"/>
              </a:rPr>
              <a:t>Diary</a:t>
            </a:r>
            <a:r>
              <a:rPr lang="en-AU" dirty="0" smtClean="0">
                <a:ea typeface="ＭＳ Ｐゴシック" charset="0"/>
                <a:cs typeface="ＭＳ Ｐゴシック" charset="0"/>
              </a:rPr>
              <a:t>, On </a:t>
            </a:r>
            <a:r>
              <a:rPr lang="en-AU" dirty="0">
                <a:ea typeface="ＭＳ Ｐゴシック" charset="0"/>
                <a:cs typeface="ＭＳ Ｐゴシック" charset="0"/>
              </a:rPr>
              <a:t>prayer)</a:t>
            </a:r>
            <a:endParaRPr lang="en-US" dirty="0">
              <a:ea typeface="ＭＳ Ｐゴシック" charset="0"/>
              <a:cs typeface="ＭＳ Ｐゴシック" charset="0"/>
            </a:endParaRPr>
          </a:p>
          <a:p>
            <a:pPr marL="114300" indent="0">
              <a:buNone/>
            </a:pPr>
            <a:endParaRPr lang="en-US" dirty="0"/>
          </a:p>
        </p:txBody>
      </p:sp>
    </p:spTree>
    <p:extLst>
      <p:ext uri="{BB962C8B-B14F-4D97-AF65-F5344CB8AC3E}">
        <p14:creationId xmlns:p14="http://schemas.microsoft.com/office/powerpoint/2010/main" val="332323024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178</TotalTime>
  <Words>752</Words>
  <Application>Microsoft Macintosh PowerPoint</Application>
  <PresentationFormat>On-screen Show (4:3)</PresentationFormat>
  <Paragraphs>36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Adjacency</vt:lpstr>
      <vt:lpstr>Insights into the Study of the Church Fathers</vt:lpstr>
      <vt:lpstr>The Church Fathers</vt:lpstr>
      <vt:lpstr>Studying the Fathers at St Andrew’s</vt:lpstr>
      <vt:lpstr>Studying the Fathers at St Andrew’s</vt:lpstr>
      <vt:lpstr>Studying the Fathers at St Andrew’s</vt:lpstr>
      <vt:lpstr>Studying the Fathers at St Andrew’s</vt:lpstr>
      <vt:lpstr>Studying the Fathers at St Andrew’s</vt:lpstr>
      <vt:lpstr>Three Examples</vt:lpstr>
      <vt:lpstr>Three Examples</vt:lpstr>
      <vt:lpstr>Three Examples</vt:lpstr>
      <vt:lpstr>Studying the Fathers at St Andrew’s</vt:lpstr>
    </vt:vector>
  </TitlesOfParts>
  <Company>SAGOTC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Insights into the Study of the Church Fathers</dc:title>
  <dc:creator>Doru Costache</dc:creator>
  <cp:lastModifiedBy>Doru Costache</cp:lastModifiedBy>
  <cp:revision>19</cp:revision>
  <dcterms:created xsi:type="dcterms:W3CDTF">2012-04-18T02:42:10Z</dcterms:created>
  <dcterms:modified xsi:type="dcterms:W3CDTF">2012-04-20T07:42:58Z</dcterms:modified>
</cp:coreProperties>
</file>